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80"/>
  </p:normalViewPr>
  <p:slideViewPr>
    <p:cSldViewPr snapToGrid="0" snapToObjects="1">
      <p:cViewPr varScale="1">
        <p:scale>
          <a:sx n="100" d="100"/>
          <a:sy n="100" d="100"/>
        </p:scale>
        <p:origin x="168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Walston &amp; Felix Model</c:v>
                </c:pt>
              </c:strCache>
            </c:strRef>
          </c:tx>
          <c:spPr>
            <a:solidFill>
              <a:srgbClr val="92D050">
                <a:alpha val="88000"/>
              </a:srgb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5B9BD5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5.764999999999999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Bailey &amp; Basili Model</c:v>
                </c:pt>
              </c:strCache>
            </c:strRef>
          </c:tx>
          <c:spPr>
            <a:solidFill>
              <a:srgbClr val="FFFF00">
                <a:alpha val="88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ED7D31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7.91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Number of Developers</c:v>
                </c:pt>
              </c:strCache>
            </c:strRef>
          </c:tx>
          <c:spPr>
            <a:solidFill>
              <a:srgbClr val="00B0F0">
                <a:alpha val="88000"/>
              </a:srgb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A5A5A5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-1960738624"/>
        <c:axId val="1846287152"/>
        <c:axId val="0"/>
      </c:bar3DChart>
      <c:catAx>
        <c:axId val="-1960738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6287152"/>
        <c:crosses val="autoZero"/>
        <c:auto val="1"/>
        <c:lblAlgn val="ctr"/>
        <c:lblOffset val="100"/>
        <c:noMultiLvlLbl val="0"/>
      </c:catAx>
      <c:valAx>
        <c:axId val="184628715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1960738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7792232916911"/>
          <c:y val="0.0839506172839506"/>
          <c:w val="0.644415424804836"/>
          <c:h val="0.05243550111791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6761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5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47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1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19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7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7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-118875" y="0"/>
            <a:ext cx="4410600" cy="111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 dirty="0" smtClean="0">
                <a:latin typeface="Courier New"/>
                <a:ea typeface="Courier New"/>
                <a:cs typeface="Courier New"/>
                <a:sym typeface="Courier New"/>
              </a:rPr>
              <a:t>SCHOOLBOOK</a:t>
            </a:r>
            <a:endParaRPr lang="en-US" sz="4800" b="1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ctr">
              <a:spcBef>
                <a:spcPts val="0"/>
              </a:spcBef>
              <a:buNone/>
            </a:pPr>
            <a:endParaRPr lang="en" sz="4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ctr">
              <a:spcBef>
                <a:spcPts val="0"/>
              </a:spcBef>
              <a:buNone/>
            </a:pPr>
            <a:endParaRPr sz="12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214275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Sean Marino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2501650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Steffano Soh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214275" y="12290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Nicholas Dugal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895775" y="1229000"/>
            <a:ext cx="26706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Zachary Robicheaux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14275" y="16939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Clayton Samson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2349175" y="1693900"/>
            <a:ext cx="25764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Justin Bougere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740" y="659707"/>
            <a:ext cx="329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urier New" charset="0"/>
                <a:ea typeface="Courier New" charset="0"/>
                <a:cs typeface="Courier New" charset="0"/>
              </a:rPr>
              <a:t>Making Academics Great Again</a:t>
            </a:r>
            <a:endParaRPr lang="en-US" i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" y="-1"/>
            <a:ext cx="9143999" cy="505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-127575" y="685775"/>
            <a:ext cx="7301100" cy="333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Mission Statement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ER Diagram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 dirty="0">
                <a:latin typeface="Courier New"/>
                <a:ea typeface="Courier New"/>
                <a:cs typeface="Courier New"/>
                <a:sym typeface="Courier New"/>
              </a:rPr>
              <a:t>Redefining Interactive Studying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Purpose</a:t>
            </a:r>
          </a:p>
          <a:p>
            <a:pPr marL="457200" lvl="0" indent="-2286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SchoolBook is a web application that was produced to augment the studies of college students </a:t>
            </a:r>
          </a:p>
          <a:p>
            <a:pPr marL="457200" lvl="0" indent="-2286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Easy access to study groups and class notes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923067"/>
            <a:ext cx="9143998" cy="492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Students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can enroll in courses that they are taking.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Students can work together by creating a study group.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Students can help each other by registering as a tutor and uploading their notes.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76101" y="2593874"/>
            <a:ext cx="3667899" cy="2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Database Design/Front End Design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Application Development 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Server configuration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36" y="0"/>
            <a:ext cx="7199464" cy="504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75698176"/>
              </p:ext>
            </p:extLst>
          </p:nvPr>
        </p:nvGraphicFramePr>
        <p:xfrm>
          <a:off x="1" y="0"/>
          <a:ext cx="9143999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8449" y="945499"/>
            <a:ext cx="22363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S: Size of code in KLOC </a:t>
            </a:r>
          </a:p>
          <a:p>
            <a:r>
              <a:rPr lang="en-US" sz="1100" b="1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 = 1k </a:t>
            </a:r>
          </a:p>
          <a:p>
            <a:r>
              <a:rPr lang="en-US" sz="1100" b="1" kern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2,800 lines = 2.8KLOC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7547" y="104967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SchoolBook Development Statistics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21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152"/>
            <a:ext cx="9144000" cy="4865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 rot="5400000" flipH="1">
            <a:off x="-97450" y="1709700"/>
            <a:ext cx="1688100" cy="541200"/>
          </a:xfrm>
          <a:prstGeom prst="bentConnector3">
            <a:avLst>
              <a:gd name="adj1" fmla="val 128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5" name="Shape 105"/>
          <p:cNvCxnSpPr/>
          <p:nvPr/>
        </p:nvCxnSpPr>
        <p:spPr>
          <a:xfrm rot="-5400000" flipH="1">
            <a:off x="1633975" y="2196750"/>
            <a:ext cx="2445600" cy="4977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/>
          <p:nvPr/>
        </p:nvCxnSpPr>
        <p:spPr>
          <a:xfrm>
            <a:off x="3105725" y="3668425"/>
            <a:ext cx="530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7" name="Shape 107"/>
          <p:cNvCxnSpPr/>
          <p:nvPr/>
        </p:nvCxnSpPr>
        <p:spPr>
          <a:xfrm rot="-5400000" flipH="1">
            <a:off x="2142925" y="1872650"/>
            <a:ext cx="1600800" cy="670800"/>
          </a:xfrm>
          <a:prstGeom prst="bentConnector3">
            <a:avLst>
              <a:gd name="adj1" fmla="val 62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" name="Shape 108"/>
          <p:cNvCxnSpPr/>
          <p:nvPr/>
        </p:nvCxnSpPr>
        <p:spPr>
          <a:xfrm>
            <a:off x="3278725" y="3008450"/>
            <a:ext cx="20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" name="Shape 109"/>
          <p:cNvCxnSpPr/>
          <p:nvPr/>
        </p:nvCxnSpPr>
        <p:spPr>
          <a:xfrm rot="10800000" flipH="1">
            <a:off x="2607925" y="1125375"/>
            <a:ext cx="1038900" cy="597000"/>
          </a:xfrm>
          <a:prstGeom prst="bentConnector3">
            <a:avLst>
              <a:gd name="adj1" fmla="val 7395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2607925" y="1895000"/>
            <a:ext cx="2001900" cy="42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5162675" y="1125375"/>
            <a:ext cx="1449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2" name="Shape 112"/>
          <p:cNvCxnSpPr/>
          <p:nvPr/>
        </p:nvCxnSpPr>
        <p:spPr>
          <a:xfrm rot="-5400000">
            <a:off x="5654100" y="1574425"/>
            <a:ext cx="1309500" cy="432900"/>
          </a:xfrm>
          <a:prstGeom prst="bentConnector3">
            <a:avLst>
              <a:gd name="adj1" fmla="val 82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3" name="Shape 113"/>
          <p:cNvCxnSpPr/>
          <p:nvPr/>
        </p:nvCxnSpPr>
        <p:spPr>
          <a:xfrm flipH="1">
            <a:off x="5194225" y="1300350"/>
            <a:ext cx="3194100" cy="1762200"/>
          </a:xfrm>
          <a:prstGeom prst="bentConnector3">
            <a:avLst>
              <a:gd name="adj1" fmla="val -909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481550" y="1125375"/>
            <a:ext cx="26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50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925" y="10537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424" y="2817875"/>
            <a:ext cx="151357" cy="1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900" y="34853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50" y="2620084"/>
            <a:ext cx="205800" cy="15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25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675" y="9405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725" y="11253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400" y="226061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025" y="21364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5075" y="2871393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236818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5659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7432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6175" y="983668"/>
            <a:ext cx="205799" cy="13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SchoolBook Team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7" y="1147226"/>
            <a:ext cx="1175427" cy="1284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4" y="3032584"/>
            <a:ext cx="1204795" cy="1237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4" y="1147225"/>
            <a:ext cx="1204795" cy="1284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491" y="2437061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Steffano Soh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700" y="4270342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Sean Marino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9040" y="4270342"/>
            <a:ext cx="175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Justin Bougere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9041" y="2437060"/>
            <a:ext cx="175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Clayton Samson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8078" y="4270342"/>
            <a:ext cx="222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Zachary Robicheaux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62673" y="1152170"/>
            <a:ext cx="1756411" cy="1592667"/>
            <a:chOff x="4162673" y="1161596"/>
            <a:chExt cx="1756411" cy="1592667"/>
          </a:xfrm>
        </p:grpSpPr>
        <p:sp>
          <p:nvSpPr>
            <p:cNvPr id="12" name="TextBox 11"/>
            <p:cNvSpPr txBox="1"/>
            <p:nvPr/>
          </p:nvSpPr>
          <p:spPr>
            <a:xfrm>
              <a:off x="4162673" y="2446486"/>
              <a:ext cx="1756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" charset="0"/>
                  <a:ea typeface="Courier" charset="0"/>
                  <a:cs typeface="Courier" charset="0"/>
                </a:rPr>
                <a:t>Nicholas Dugal</a:t>
              </a:r>
              <a:endParaRPr lang="en-US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149" y="1161596"/>
              <a:ext cx="1613457" cy="128489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6" y="2944763"/>
            <a:ext cx="1325578" cy="13255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54" y="1391616"/>
            <a:ext cx="2398663" cy="2398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13" y="3032584"/>
            <a:ext cx="1108728" cy="12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2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99" y="621325"/>
            <a:ext cx="7059975" cy="418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131</Words>
  <Application>Microsoft Macintosh PowerPoint</Application>
  <PresentationFormat>On-screen Show (16:9)</PresentationFormat>
  <Paragraphs>38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Courier</vt:lpstr>
      <vt:lpstr>Courier New</vt:lpstr>
      <vt:lpstr>Economica</vt:lpstr>
      <vt:lpstr>Open Sans</vt:lpstr>
      <vt:lpstr>Arial</vt:lpstr>
      <vt:lpstr>luxe</vt:lpstr>
      <vt:lpstr>PowerPoint Presentation</vt:lpstr>
      <vt:lpstr>Contents</vt:lpstr>
      <vt:lpstr>Redefining Interactive Studying</vt:lpstr>
      <vt:lpstr>Features</vt:lpstr>
      <vt:lpstr>Technical Details</vt:lpstr>
      <vt:lpstr>PowerPoint Presentation</vt:lpstr>
      <vt:lpstr>PowerPoint Presentation</vt:lpstr>
      <vt:lpstr>SchoolBook Team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Sean M Marino</cp:lastModifiedBy>
  <cp:revision>14</cp:revision>
  <dcterms:modified xsi:type="dcterms:W3CDTF">2016-11-28T22:34:33Z</dcterms:modified>
</cp:coreProperties>
</file>